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61" r:id="rId2"/>
    <p:sldId id="367" r:id="rId3"/>
    <p:sldId id="414" r:id="rId4"/>
    <p:sldId id="364" r:id="rId5"/>
    <p:sldId id="402" r:id="rId6"/>
    <p:sldId id="403" r:id="rId7"/>
    <p:sldId id="404" r:id="rId8"/>
    <p:sldId id="405" r:id="rId9"/>
    <p:sldId id="406" r:id="rId10"/>
    <p:sldId id="407" r:id="rId11"/>
    <p:sldId id="408" r:id="rId12"/>
    <p:sldId id="409" r:id="rId13"/>
    <p:sldId id="410" r:id="rId14"/>
    <p:sldId id="411" r:id="rId15"/>
    <p:sldId id="412" r:id="rId16"/>
    <p:sldId id="413" r:id="rId17"/>
    <p:sldId id="415" r:id="rId18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008080"/>
    <a:srgbClr val="5DA1CB"/>
    <a:srgbClr val="339933"/>
    <a:srgbClr val="5AC349"/>
    <a:srgbClr val="4274B0"/>
    <a:srgbClr val="4577C7"/>
    <a:srgbClr val="2EDEBC"/>
    <a:srgbClr val="D9E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361" autoAdjust="0"/>
    <p:restoredTop sz="94660"/>
  </p:normalViewPr>
  <p:slideViewPr>
    <p:cSldViewPr>
      <p:cViewPr varScale="1">
        <p:scale>
          <a:sx n="99" d="100"/>
          <a:sy n="99" d="100"/>
        </p:scale>
        <p:origin x="-678" y="-9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146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23WLGKHNJ-2.T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1.docx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2.bin"/><Relationship Id="rId7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2.doc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F:\&#29289;&#29702;&#65288;&#21512;&#29256;&#65289;\24WLELXGKFAX7-2.T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23WLHNGK-5.TI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4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package" Target="../embeddings/Microsoft_Word_Document5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6.docx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/>
          <p:cNvSpPr/>
          <p:nvPr/>
        </p:nvSpPr>
        <p:spPr>
          <a:xfrm>
            <a:off x="1417067" y="1026743"/>
            <a:ext cx="4464496" cy="106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5000" b="1" kern="100" dirty="0">
                <a:solidFill>
                  <a:schemeClr val="bg1"/>
                </a:solidFill>
                <a:latin typeface="大黑"/>
                <a:ea typeface="黑体"/>
                <a:cs typeface="Times New Roman"/>
              </a:rPr>
              <a:t>自修专题</a:t>
            </a:r>
            <a:endParaRPr lang="en-US" altLang="zh-CN" sz="5000" b="1" kern="100" dirty="0">
              <a:solidFill>
                <a:schemeClr val="bg1"/>
              </a:solidFill>
              <a:latin typeface="大黑"/>
              <a:ea typeface="黑体"/>
              <a:cs typeface="宋体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28390" y="17003"/>
            <a:ext cx="2296789" cy="963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70000"/>
              </a:lnSpc>
              <a:spcBef>
                <a:spcPct val="20000"/>
              </a:spcBef>
            </a:pPr>
            <a:r>
              <a:rPr lang="zh-CN" altLang="en-US" sz="4000" b="1" kern="10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  <a:cs typeface="Times New Roman"/>
              </a:rPr>
              <a:t>第七板块</a:t>
            </a:r>
            <a:endParaRPr lang="zh-CN" altLang="zh-CN" sz="4000" b="1" kern="100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0574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6200000">
            <a:off x="10111439" y="681116"/>
            <a:ext cx="2815327" cy="1398328"/>
          </a:xfrm>
          <a:prstGeom prst="triangle">
            <a:avLst/>
          </a:prstGeom>
          <a:solidFill>
            <a:srgbClr val="5DA1C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16200000">
            <a:off x="10314382" y="2001814"/>
            <a:ext cx="2466975" cy="1251493"/>
          </a:xfrm>
          <a:prstGeom prst="triangl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-23093" y="5633891"/>
            <a:ext cx="2466975" cy="1251493"/>
          </a:xfrm>
          <a:prstGeom prst="triangle">
            <a:avLst/>
          </a:prstGeom>
          <a:solidFill>
            <a:schemeClr val="accent3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552971" y="1996322"/>
            <a:ext cx="2687325" cy="2296774"/>
            <a:chOff x="1072586" y="730321"/>
            <a:chExt cx="5273250" cy="4571656"/>
          </a:xfrm>
        </p:grpSpPr>
        <p:sp>
          <p:nvSpPr>
            <p:cNvPr id="14" name="矩形 13"/>
            <p:cNvSpPr/>
            <p:nvPr/>
          </p:nvSpPr>
          <p:spPr>
            <a:xfrm rot="2648372">
              <a:off x="1072586" y="730321"/>
              <a:ext cx="4474028" cy="4474028"/>
            </a:xfrm>
            <a:prstGeom prst="rect">
              <a:avLst/>
            </a:prstGeom>
            <a:noFill/>
            <a:ln w="38100">
              <a:solidFill>
                <a:srgbClr val="0037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2648372">
              <a:off x="1846331" y="756879"/>
              <a:ext cx="4499505" cy="4545098"/>
            </a:xfrm>
            <a:prstGeom prst="rect">
              <a:avLst/>
            </a:prstGeom>
            <a:solidFill>
              <a:srgbClr val="FAFAFA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16" name="文本框 10"/>
          <p:cNvSpPr txBox="1"/>
          <p:nvPr/>
        </p:nvSpPr>
        <p:spPr>
          <a:xfrm>
            <a:off x="3937347" y="2716402"/>
            <a:ext cx="72504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000" b="1" dirty="0">
                <a:solidFill>
                  <a:srgbClr val="0000F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黑体 CN Bold" panose="020B0800000000000000" pitchFamily="34" charset="-122"/>
              </a:rPr>
              <a:t>振动和波的四类图像问题</a:t>
            </a:r>
          </a:p>
        </p:txBody>
      </p:sp>
      <p:sp>
        <p:nvSpPr>
          <p:cNvPr id="17" name="文本框 10"/>
          <p:cNvSpPr txBox="1"/>
          <p:nvPr/>
        </p:nvSpPr>
        <p:spPr>
          <a:xfrm>
            <a:off x="624979" y="2716402"/>
            <a:ext cx="34798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000" b="1" dirty="0">
                <a:solidFill>
                  <a:srgbClr val="0000F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黑体 CN Bold" panose="020B0800000000000000" pitchFamily="34" charset="-122"/>
              </a:rPr>
              <a:t>专题十六</a:t>
            </a:r>
          </a:p>
        </p:txBody>
      </p:sp>
    </p:spTree>
    <p:extLst>
      <p:ext uri="{BB962C8B-B14F-4D97-AF65-F5344CB8AC3E}">
        <p14:creationId xmlns:p14="http://schemas.microsoft.com/office/powerpoint/2010/main" val="244757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2615381" y="2128332"/>
            <a:ext cx="4035721" cy="1915887"/>
          </a:xfrm>
          <a:prstGeom prst="rect">
            <a:avLst/>
          </a:prstGeom>
          <a:solidFill>
            <a:srgbClr val="203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2700000">
            <a:off x="750010" y="2402180"/>
            <a:ext cx="1368193" cy="1368193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 rot="2700000">
            <a:off x="1853888" y="4332608"/>
            <a:ext cx="370728" cy="370728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 rot="2700000">
            <a:off x="2525421" y="4289397"/>
            <a:ext cx="181545" cy="181545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371703" y="891685"/>
            <a:ext cx="2702548" cy="2848081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  <p:sp>
        <p:nvSpPr>
          <p:cNvPr id="36" name="文本框 12"/>
          <p:cNvSpPr txBox="1"/>
          <p:nvPr/>
        </p:nvSpPr>
        <p:spPr>
          <a:xfrm>
            <a:off x="4141309" y="2492896"/>
            <a:ext cx="68528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类型（一）振动图像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9475969" y="-243408"/>
            <a:ext cx="1302138" cy="1135093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54799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  <p:bldP spid="31" grpId="0" animBg="1"/>
      <p:bldP spid="32" grpId="0" animBg="1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64939" y="88168"/>
            <a:ext cx="11464492" cy="4886003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湖南高考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(a)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，在均匀介质中有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四点，其中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三点位于同一直线上，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 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垂直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时，位于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处的三个完全相同的横波波源同时开始振动，振动图像均如图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(b)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所示，振动方向与平面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垂直，已知波长为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  <p:pic>
        <p:nvPicPr>
          <p:cNvPr id="1026" name="Picture 2" descr="23WLGKHNJ-2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275" y="4365104"/>
            <a:ext cx="6336704" cy="233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2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80963" y="188640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．这三列波的波速均为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m/s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处的质点开始振动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4.5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处的质点向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y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轴负方向运动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处的质点与平衡位置的距离是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 cm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6996750"/>
              </p:ext>
            </p:extLst>
          </p:nvPr>
        </p:nvGraphicFramePr>
        <p:xfrm>
          <a:off x="626169" y="4498579"/>
          <a:ext cx="10367962" cy="209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文档" r:id="rId4" imgW="10367808" imgH="2090131" progId="Word.Document.12">
                  <p:embed/>
                </p:oleObj>
              </mc:Choice>
              <mc:Fallback>
                <p:oleObj name="文档" r:id="rId4" imgW="10367808" imgH="20901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6169" y="4498579"/>
                        <a:ext cx="10367962" cy="2090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765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61680"/>
              </p:ext>
            </p:extLst>
          </p:nvPr>
        </p:nvGraphicFramePr>
        <p:xfrm>
          <a:off x="624979" y="188640"/>
          <a:ext cx="10806112" cy="297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文档" r:id="rId4" imgW="10917780" imgH="3005440" progId="Word.Document.12">
                  <p:embed/>
                </p:oleObj>
              </mc:Choice>
              <mc:Fallback>
                <p:oleObj name="文档" r:id="rId4" imgW="10917780" imgH="30054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4979" y="188640"/>
                        <a:ext cx="10806112" cy="297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6498489"/>
              </p:ext>
            </p:extLst>
          </p:nvPr>
        </p:nvGraphicFramePr>
        <p:xfrm>
          <a:off x="675705" y="2952354"/>
          <a:ext cx="10825162" cy="366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文档" r:id="rId7" imgW="11437537" imgH="3875038" progId="Word.Document.12">
                  <p:embed/>
                </p:oleObj>
              </mc:Choice>
              <mc:Fallback>
                <p:oleObj name="文档" r:id="rId7" imgW="11437537" imgH="38750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5705" y="2952354"/>
                        <a:ext cx="10825162" cy="3667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524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768995" y="1052736"/>
            <a:ext cx="10801200" cy="4958009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时，波源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产生的横波传播到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处后振动时间为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，由振动图像可知此时波源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产生的横波的波谷传播到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处，波源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产生的横波传播到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处后振动时间为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，由振动图像可知此时波源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产生的波峰传播到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处，根据波的叠加原理可知此时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处质点的位移为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y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cm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处的质点与平衡位置的距离是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cm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524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80963" y="908720"/>
            <a:ext cx="10975658" cy="5040560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思维建模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　简谐运动图像问题的两种分析方法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图像运动结合法</a:t>
            </a:r>
            <a:endParaRPr lang="zh-CN" altLang="zh-CN" sz="1050" kern="100" dirty="0">
              <a:solidFill>
                <a:srgbClr val="7030A0"/>
              </a:solidFill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要把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-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图像与质点的实际振动过程联系起来，图像上的一个点表示振动中的一个状态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位置、振动方向等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，图像上的一段曲线对应振动的一个过程，关键是判断好平衡位置、最大位移及振动方向。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524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980728"/>
            <a:ext cx="10975658" cy="5112570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直观结论法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①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由振动图像可以判定质点在任意时刻的回复力方向和加速度方向，二者都指向时间轴。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可以知道质点在任意时刻的速度方向。该点的斜率为正值时速度方向为正，该点的斜率为负值时速度方向为负。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98524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78513" y="1124744"/>
            <a:ext cx="11335698" cy="4968552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用弹簧将一物块悬挂于天花板上，使物块在竖直方向做简谐运动，其振动图像如图所示，则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．该简谐运动的周期为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2.0 s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1.0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时刻，系统机械能达到最小值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1.0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2.0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两时刻，物块动能相等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0.5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1.5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两时刻，弹簧的弹性势能相等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729435" y="3508"/>
            <a:ext cx="2376264" cy="833204"/>
          </a:xfrm>
          <a:prstGeom prst="flowChartOffpage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17467" y="-27384"/>
            <a:ext cx="186781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考法全训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  <p:pic>
        <p:nvPicPr>
          <p:cNvPr id="4098" name="Picture 2" descr="F:\物理（合版）\24WLELXGKFAX7-2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827" y="1988839"/>
            <a:ext cx="3168352" cy="2159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24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548680"/>
            <a:ext cx="10975658" cy="5678087"/>
          </a:xfrm>
        </p:spPr>
        <p:txBody>
          <a:bodyPr>
            <a:normAutofit/>
          </a:bodyPr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由题图读出周期为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2.0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物块做简谐运动的过程中系统的机械能守恒，各时刻的机械能都是相等的，故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由题图可知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1.0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2.0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两时刻，物块都在平衡位置，则两个时刻的动能相等且为最大值，故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；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524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1340768"/>
            <a:ext cx="10975658" cy="3888432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由题图看出，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0.5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时物块位于正的最大位移处，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1.5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时物块位于负的最大位移处，两时刻物块的位移大小相等、方向相反；由于物块在平衡位置时，弹簧处于拉长状态，所以在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0.5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1.5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两时刻，弹簧的弹性势能不相等，故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524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476672"/>
            <a:ext cx="10975658" cy="5894111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ea typeface="方正细黑一简体"/>
              </a:rPr>
              <a:t>2</a:t>
            </a:r>
            <a:r>
              <a:rPr lang="zh-CN" altLang="zh-CN" b="1" kern="100" dirty="0">
                <a:ea typeface="方正细黑一简体"/>
              </a:rPr>
              <a:t>．</a:t>
            </a:r>
            <a:r>
              <a:rPr lang="en-US" altLang="zh-CN" b="1" kern="100" dirty="0">
                <a:ea typeface="方正细黑一简体"/>
              </a:rPr>
              <a:t>(2023·</a:t>
            </a:r>
            <a:r>
              <a:rPr lang="zh-CN" altLang="zh-CN" b="1" kern="100" dirty="0">
                <a:ea typeface="方正细黑一简体"/>
              </a:rPr>
              <a:t>海南高考</a:t>
            </a:r>
            <a:r>
              <a:rPr lang="en-US" altLang="zh-CN" b="1" kern="100" dirty="0">
                <a:ea typeface="方正细黑一简体"/>
              </a:rPr>
              <a:t>)</a:t>
            </a:r>
            <a:r>
              <a:rPr lang="zh-CN" altLang="zh-CN" b="1" kern="100" dirty="0">
                <a:ea typeface="方正细黑一简体"/>
              </a:rPr>
              <a:t>如图所示分别是一列机械波在传播方向上相距</a:t>
            </a:r>
            <a:r>
              <a:rPr lang="en-US" altLang="zh-CN" b="1" kern="100" dirty="0">
                <a:ea typeface="方正细黑一简体"/>
              </a:rPr>
              <a:t>6 m</a:t>
            </a:r>
            <a:r>
              <a:rPr lang="zh-CN" altLang="zh-CN" b="1" kern="100" dirty="0">
                <a:ea typeface="方正细黑一简体"/>
              </a:rPr>
              <a:t>的两个质点</a:t>
            </a:r>
            <a:r>
              <a:rPr lang="en-US" altLang="zh-CN" b="1" i="1" kern="100" dirty="0">
                <a:ea typeface="方正细黑一简体"/>
              </a:rPr>
              <a:t>P</a:t>
            </a:r>
            <a:r>
              <a:rPr lang="zh-CN" altLang="zh-CN" b="1" kern="100" dirty="0">
                <a:ea typeface="方正细黑一简体"/>
              </a:rPr>
              <a:t>、</a:t>
            </a:r>
            <a:r>
              <a:rPr lang="en-US" altLang="zh-CN" b="1" i="1" kern="100" dirty="0">
                <a:ea typeface="方正细黑一简体"/>
              </a:rPr>
              <a:t>Q</a:t>
            </a:r>
            <a:r>
              <a:rPr lang="zh-CN" altLang="zh-CN" b="1" kern="100" dirty="0">
                <a:ea typeface="方正细黑一简体"/>
              </a:rPr>
              <a:t>的振动图像，下列说法正确的是</a:t>
            </a:r>
            <a:r>
              <a:rPr lang="en-US" altLang="zh-CN" b="1" kern="100" dirty="0">
                <a:ea typeface="方正细黑一简体"/>
              </a:rPr>
              <a:t>(</a:t>
            </a:r>
            <a:r>
              <a:rPr lang="zh-CN" altLang="zh-CN" b="1" kern="100" dirty="0">
                <a:ea typeface="方正细黑一简体"/>
              </a:rPr>
              <a:t>　</a:t>
            </a:r>
            <a:r>
              <a:rPr lang="en-US" altLang="zh-CN" b="1" kern="100" dirty="0">
                <a:ea typeface="方正细黑一简体"/>
              </a:rPr>
              <a:t> )</a:t>
            </a:r>
            <a:endParaRPr lang="zh-CN" altLang="zh-CN" sz="1050" kern="100" dirty="0"/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 smtClean="0">
              <a:ea typeface="方正细黑一简体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3408363" algn="l"/>
                <a:tab pos="5940425" algn="l"/>
              </a:tabLst>
            </a:pPr>
            <a:endParaRPr lang="en-US" altLang="zh-CN" b="1" kern="100" dirty="0" smtClean="0">
              <a:ea typeface="方正细黑一简体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>
              <a:ea typeface="方正细黑一简体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 smtClean="0">
                <a:ea typeface="方正细黑一简体"/>
              </a:rPr>
              <a:t>A</a:t>
            </a:r>
            <a:r>
              <a:rPr lang="zh-CN" altLang="zh-CN" b="1" kern="100" dirty="0">
                <a:ea typeface="方正细黑一简体"/>
              </a:rPr>
              <a:t>．该波的周期是</a:t>
            </a:r>
            <a:r>
              <a:rPr lang="en-US" altLang="zh-CN" b="1" kern="100" dirty="0">
                <a:ea typeface="方正细黑一简体"/>
              </a:rPr>
              <a:t>5 s</a:t>
            </a:r>
            <a:r>
              <a:rPr lang="zh-CN" altLang="zh-CN" b="1" kern="100" dirty="0">
                <a:ea typeface="方正细黑一简体"/>
              </a:rPr>
              <a:t>　　</a:t>
            </a:r>
            <a:r>
              <a:rPr lang="en-US" altLang="zh-CN" b="1" kern="100" dirty="0">
                <a:ea typeface="方正细黑一简体"/>
              </a:rPr>
              <a:t>	B</a:t>
            </a:r>
            <a:r>
              <a:rPr lang="zh-CN" altLang="zh-CN" b="1" kern="100" dirty="0">
                <a:ea typeface="方正细黑一简体"/>
              </a:rPr>
              <a:t>．该波的波速是</a:t>
            </a:r>
            <a:r>
              <a:rPr lang="en-US" altLang="zh-CN" b="1" kern="100" dirty="0">
                <a:ea typeface="方正细黑一简体"/>
              </a:rPr>
              <a:t>3 m/s</a:t>
            </a:r>
            <a:endParaRPr lang="zh-CN" altLang="zh-CN" sz="1050" kern="100" dirty="0"/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ea typeface="方正细黑一简体"/>
              </a:rPr>
              <a:t>C</a:t>
            </a:r>
            <a:r>
              <a:rPr lang="zh-CN" altLang="zh-CN" b="1" kern="100" dirty="0">
                <a:ea typeface="方正细黑一简体"/>
              </a:rPr>
              <a:t>．</a:t>
            </a:r>
            <a:r>
              <a:rPr lang="en-US" altLang="zh-CN" b="1" kern="100" dirty="0">
                <a:ea typeface="方正细黑一简体"/>
              </a:rPr>
              <a:t>4 s</a:t>
            </a:r>
            <a:r>
              <a:rPr lang="zh-CN" altLang="zh-CN" b="1" kern="100" dirty="0">
                <a:ea typeface="方正细黑一简体"/>
              </a:rPr>
              <a:t>时</a:t>
            </a:r>
            <a:r>
              <a:rPr lang="en-US" altLang="zh-CN" b="1" i="1" kern="100" dirty="0">
                <a:ea typeface="方正细黑一简体"/>
              </a:rPr>
              <a:t>P</a:t>
            </a:r>
            <a:r>
              <a:rPr lang="zh-CN" altLang="zh-CN" b="1" kern="100" dirty="0">
                <a:ea typeface="方正细黑一简体"/>
              </a:rPr>
              <a:t>质点向上振动</a:t>
            </a:r>
            <a:r>
              <a:rPr lang="zh-CN" altLang="zh-CN" b="1" kern="100" dirty="0">
                <a:ea typeface="Times New Roman"/>
              </a:rPr>
              <a:t> </a:t>
            </a:r>
            <a:r>
              <a:rPr lang="en-US" altLang="zh-CN" b="1" kern="100" dirty="0">
                <a:ea typeface="Times New Roman"/>
              </a:rPr>
              <a:t>	D</a:t>
            </a:r>
            <a:r>
              <a:rPr lang="zh-CN" altLang="zh-CN" b="1" kern="100" dirty="0">
                <a:ea typeface="方正细黑一简体"/>
              </a:rPr>
              <a:t>．</a:t>
            </a:r>
            <a:r>
              <a:rPr lang="en-US" altLang="zh-CN" b="1" kern="100" dirty="0">
                <a:ea typeface="方正细黑一简体"/>
              </a:rPr>
              <a:t>4 s</a:t>
            </a:r>
            <a:r>
              <a:rPr lang="zh-CN" altLang="zh-CN" b="1" kern="100" dirty="0">
                <a:ea typeface="方正细黑一简体"/>
              </a:rPr>
              <a:t>时</a:t>
            </a:r>
            <a:r>
              <a:rPr lang="en-US" altLang="zh-CN" b="1" i="1" kern="100" dirty="0">
                <a:ea typeface="方正细黑一简体"/>
              </a:rPr>
              <a:t>Q</a:t>
            </a:r>
            <a:r>
              <a:rPr lang="zh-CN" altLang="zh-CN" b="1" kern="100" dirty="0">
                <a:ea typeface="方正细黑一简体"/>
              </a:rPr>
              <a:t>质点向上振动</a:t>
            </a:r>
            <a:endParaRPr lang="zh-CN" altLang="zh-CN" sz="1050" kern="100" dirty="0">
              <a:effectLst/>
            </a:endParaRPr>
          </a:p>
        </p:txBody>
      </p:sp>
      <p:pic>
        <p:nvPicPr>
          <p:cNvPr id="5122" name="Picture 2" descr="23WLHNGK-5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367" y="2062994"/>
            <a:ext cx="7056784" cy="214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24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80963" y="44624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由振动图像可看出该波的周期是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934509"/>
              </p:ext>
            </p:extLst>
          </p:nvPr>
        </p:nvGraphicFramePr>
        <p:xfrm>
          <a:off x="633337" y="1628800"/>
          <a:ext cx="10864850" cy="310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文档" r:id="rId4" imgW="10977489" imgH="3134296" progId="Word.Document.12">
                  <p:embed/>
                </p:oleObj>
              </mc:Choice>
              <mc:Fallback>
                <p:oleObj name="文档" r:id="rId4" imgW="10977489" imgH="313429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3337" y="1628800"/>
                        <a:ext cx="10864850" cy="3106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624979" y="3645024"/>
            <a:ext cx="10657184" cy="302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由</a:t>
            </a:r>
            <a:r>
              <a:rPr lang="en-US" altLang="zh-CN" sz="2800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质点的振动图像可看出，在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4 s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时</a:t>
            </a:r>
            <a:r>
              <a:rPr lang="en-US" altLang="zh-CN" sz="2800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质点在平衡位置向上振动，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正确</a:t>
            </a:r>
            <a:r>
              <a:rPr lang="zh-CN" altLang="zh-CN" sz="2800" b="1" kern="100" dirty="0" smtClean="0">
                <a:latin typeface="Times New Roman"/>
                <a:ea typeface="方正细黑一简体"/>
                <a:cs typeface="Times New Roman"/>
              </a:rPr>
              <a:t>；</a:t>
            </a:r>
            <a:endParaRPr lang="en-US" altLang="zh-CN" sz="2800" b="1" kern="100" dirty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由</a:t>
            </a:r>
            <a:r>
              <a:rPr lang="en-US" altLang="zh-CN" sz="2800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质点的振动图像可看出，在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4 s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时</a:t>
            </a:r>
            <a:r>
              <a:rPr lang="en-US" altLang="zh-CN" sz="2800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质点在平衡位置向下振动，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错误</a:t>
            </a:r>
            <a:r>
              <a:rPr lang="zh-CN" altLang="zh-CN" sz="2800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28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98524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278586"/>
              </p:ext>
            </p:extLst>
          </p:nvPr>
        </p:nvGraphicFramePr>
        <p:xfrm>
          <a:off x="483541" y="745966"/>
          <a:ext cx="10942638" cy="387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文档" r:id="rId4" imgW="11059859" imgH="3900953" progId="Word.Document.12">
                  <p:embed/>
                </p:oleObj>
              </mc:Choice>
              <mc:Fallback>
                <p:oleObj name="文档" r:id="rId4" imgW="11059859" imgH="390095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3541" y="745966"/>
                        <a:ext cx="10942638" cy="3870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63" y="4619838"/>
            <a:ext cx="11233248" cy="154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24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08955" y="44624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4232463"/>
              </p:ext>
            </p:extLst>
          </p:nvPr>
        </p:nvGraphicFramePr>
        <p:xfrm>
          <a:off x="480963" y="908720"/>
          <a:ext cx="11209338" cy="580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文档" r:id="rId4" imgW="11324593" imgH="5852510" progId="Word.Document.12">
                  <p:embed/>
                </p:oleObj>
              </mc:Choice>
              <mc:Fallback>
                <p:oleObj name="文档" r:id="rId4" imgW="11324593" imgH="58525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0963" y="908720"/>
                        <a:ext cx="11209338" cy="5802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524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79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847</TotalTime>
  <Words>696</Words>
  <Application>Microsoft Office PowerPoint</Application>
  <PresentationFormat>自定义</PresentationFormat>
  <Paragraphs>42</Paragraphs>
  <Slides>17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9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131</cp:revision>
  <dcterms:created xsi:type="dcterms:W3CDTF">2021-04-02T06:41:31Z</dcterms:created>
  <dcterms:modified xsi:type="dcterms:W3CDTF">2023-11-28T07:51:48Z</dcterms:modified>
</cp:coreProperties>
</file>